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91" r:id="rId4"/>
    <p:sldId id="277" r:id="rId5"/>
    <p:sldId id="292" r:id="rId6"/>
    <p:sldId id="293" r:id="rId7"/>
    <p:sldId id="294" r:id="rId8"/>
    <p:sldId id="289" r:id="rId9"/>
    <p:sldId id="296" r:id="rId10"/>
    <p:sldId id="295" r:id="rId11"/>
    <p:sldId id="297" r:id="rId12"/>
    <p:sldId id="298" r:id="rId13"/>
    <p:sldId id="290" r:id="rId14"/>
    <p:sldId id="299" r:id="rId15"/>
    <p:sldId id="288" r:id="rId16"/>
    <p:sldId id="272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85" autoAdjust="0"/>
  </p:normalViewPr>
  <p:slideViewPr>
    <p:cSldViewPr snapToGrid="0" snapToObjects="1">
      <p:cViewPr varScale="1">
        <p:scale>
          <a:sx n="140" d="100"/>
          <a:sy n="140" d="100"/>
        </p:scale>
        <p:origin x="59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Export 4 feature classes (layers) to the GDB created at the beginning.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the GDB in ArcGIS Pro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Make sure it include  layers: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Garages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Structures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Buffer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Intersect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pro.arcgis.com/en/pro-app/tool-reference/data-management/create-file-gdb.ht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ro.arcgis.com/en/pro-app/latest/tool-reference/data-management/make-xy-event-layer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pro.arcgis.com/en/pro-app/latest/tool-reference/data-management/xy-table-to-point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arcpy/functions/describe.ht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.arcgis.com/en/pro-app/latest/tool-reference/data-management/project.htm" TargetMode="External"/><Relationship Id="rId4" Type="http://schemas.openxmlformats.org/officeDocument/2006/relationships/hyperlink" Target="https://pro.arcgis.com/en/pro-app/latest/arcpy/classes/spatialreference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tool-reference/analysis/intersect.htm" TargetMode="External"/><Relationship Id="rId2" Type="http://schemas.openxmlformats.org/officeDocument/2006/relationships/hyperlink" Target="https://pro.arcgis.com/en/pro-app/latest/tool-reference/analysis/buffer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.arcgis.com/en/pro-app/latest/tool-reference/data-management/copy-features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pro.arcgis.com/en/pro-app/latest/arcpy/main/arcgis-pro-arcpy-reference.htm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cs/editor/debugging" TargetMode="External"/><Relationship Id="rId5" Type="http://schemas.openxmlformats.org/officeDocument/2006/relationships/hyperlink" Target="https://pro.arcgis.com/en/pro-app/latest/arcpy/get-started/available-python-libraries.htm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pro.arcgis.com/en/pro-app/latest/arcpy/get-started/installing-python-for-arcgis-pro.htm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MUCIDI/GEOG-392-GIS-Programming/blob/main/Labs/Lab04/Lab04-pre02.md" TargetMode="External"/><Relationship Id="rId2" Type="http://schemas.openxmlformats.org/officeDocument/2006/relationships/hyperlink" Target="https://github.com/TAMUCIDI/GEOG-392-GIS-Programming/blob/main/Labs/Lab04/Lab04-pre01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.arcgis.com/en/pro-app/latest/arcpy/main/arcgis-pro-arcpy-reference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AMUCIDI/GEOG-392-GIS-Programming/blob/main/Labs/Lab04/data/Lab4_Data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Lab4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HarmonyOS Sans Medium" panose="00000600000000000000" pitchFamily="2" charset="0"/>
              </a:rPr>
              <a:t>Create a new GDB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EB5B6E9-2686-0B09-D673-E310F9EFD8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3466" y="1979580"/>
            <a:ext cx="8458200" cy="3188372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`</a:t>
            </a:r>
            <a:r>
              <a:rPr lang="en-US" altLang="en-US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arcpy.management.CreateFileGDB</a:t>
            </a:r>
            <a:r>
              <a:rPr lang="en-US" altLang="en-US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(para1, para2)`</a:t>
            </a:r>
          </a:p>
          <a:p>
            <a:endParaRPr lang="en-US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r>
              <a:rPr lang="en-US" altLang="en-US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or in older version</a:t>
            </a:r>
          </a:p>
          <a:p>
            <a:endParaRPr lang="en-US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r>
              <a:rPr lang="en-US" altLang="en-US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`</a:t>
            </a:r>
            <a:r>
              <a:rPr lang="en-US" altLang="en-US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arcpy.CreateFileGDB_management</a:t>
            </a:r>
            <a:r>
              <a:rPr lang="en-US" altLang="en-US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(para1, para2)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HarmonyOS Sans Medium" panose="00000600000000000000" pitchFamily="2" charset="0"/>
                <a:ea typeface="ＭＳ Ｐゴシック" panose="020B0600070205080204" pitchFamily="34" charset="-128"/>
              </a:rPr>
              <a:t>para1: the folder path where you want to save your GDB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HarmonyOS Sans Medium" panose="00000600000000000000" pitchFamily="2" charset="0"/>
                <a:ea typeface="ＭＳ Ｐゴシック" panose="020B0600070205080204" pitchFamily="34" charset="-128"/>
              </a:rPr>
              <a:t>para2: the name of your GDB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HarmonyOS Sans Medium" panose="00000600000000000000" pitchFamily="2" charset="0"/>
                <a:ea typeface="ＭＳ Ｐゴシック" panose="020B0600070205080204" pitchFamily="34" charset="-128"/>
              </a:rPr>
              <a:t>Help: </a:t>
            </a:r>
            <a:r>
              <a:rPr lang="en-US" altLang="en-US" sz="1800" dirty="0">
                <a:latin typeface="HarmonyOS Sans Medium" panose="00000600000000000000" pitchFamily="2" charset="0"/>
                <a:ea typeface="ＭＳ Ｐゴシック" panose="020B0600070205080204" pitchFamily="34" charset="-128"/>
                <a:hlinkClick r:id="rId2"/>
              </a:rPr>
              <a:t>http://pro.arcgis.com/en/pro-app/tool-reference/data-management/create-file-gdb.htm</a:t>
            </a:r>
            <a:endParaRPr lang="en-US" altLang="en-US" sz="1800" dirty="0">
              <a:latin typeface="HarmonyOS Sans Medium" panose="00000600000000000000" pitchFamily="2" charset="0"/>
              <a:ea typeface="ＭＳ Ｐゴシック" panose="020B0600070205080204" pitchFamily="34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72E544-D968-EE5D-C0F8-C20E1F94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415" y="1979579"/>
            <a:ext cx="4066076" cy="33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Import .csv file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EB5B6E9-2686-0B09-D673-E310F9EFD8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7507" y="1684361"/>
            <a:ext cx="4897525" cy="857155"/>
          </a:xfrm>
        </p:spPr>
        <p:txBody>
          <a:bodyPr>
            <a:normAutofit/>
          </a:bodyPr>
          <a:lstStyle/>
          <a:p>
            <a:r>
              <a:rPr lang="en-US" altLang="en-US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arcpy.management.MakeXYEventLayer</a:t>
            </a:r>
            <a:endParaRPr lang="en-US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r>
              <a:rPr lang="en-US" altLang="en-US" sz="2000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Help</a:t>
            </a:r>
            <a:endParaRPr lang="en-US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1042CD-E2DB-7F06-BC93-970272D4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6" y="2541517"/>
            <a:ext cx="4751566" cy="3958896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F458E66-8FA0-5DCE-71D6-087D0F8BBB12}"/>
              </a:ext>
            </a:extLst>
          </p:cNvPr>
          <p:cNvSpPr txBox="1">
            <a:spLocks noChangeArrowheads="1"/>
          </p:cNvSpPr>
          <p:nvPr/>
        </p:nvSpPr>
        <p:spPr>
          <a:xfrm>
            <a:off x="6440375" y="1684361"/>
            <a:ext cx="4897525" cy="7549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arcpy.management.XYTableToPoint</a:t>
            </a:r>
            <a:endParaRPr lang="en-US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r>
              <a:rPr lang="en-US" altLang="en-US" sz="2000" dirty="0">
                <a:solidFill>
                  <a:schemeClr val="tx1"/>
                </a:solidFill>
                <a:latin typeface="HarmonyOS Sans Medium" panose="00000600000000000000" pitchFamily="2" charset="0"/>
                <a:hlinkClick r:id="rId4"/>
              </a:rPr>
              <a:t>Help</a:t>
            </a:r>
            <a:endParaRPr lang="en-US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1D94E5-F209-847B-C3BF-ECF88F202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375" y="2439354"/>
            <a:ext cx="5108161" cy="40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8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Re-</a:t>
            </a:r>
            <a:r>
              <a:rPr lang="en-US" altLang="zh-CN" dirty="0" err="1">
                <a:latin typeface="HarmonyOS Sans Medium" panose="00000600000000000000" pitchFamily="2" charset="0"/>
              </a:rPr>
              <a:t>Projectioin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EB5B6E9-2686-0B09-D673-E310F9EFD8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509" y="1979579"/>
            <a:ext cx="6400485" cy="417878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Why? Bias between geographic coordinates systems</a:t>
            </a:r>
          </a:p>
          <a:p>
            <a:endParaRPr lang="en-US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C72616-6259-2E43-F260-94A13C1C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9" y="2397457"/>
            <a:ext cx="6966308" cy="3816546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F8D634-8BE9-75C0-F539-E5A92B96459A}"/>
              </a:ext>
            </a:extLst>
          </p:cNvPr>
          <p:cNvSpPr txBox="1">
            <a:spLocks noChangeArrowheads="1"/>
          </p:cNvSpPr>
          <p:nvPr/>
        </p:nvSpPr>
        <p:spPr>
          <a:xfrm>
            <a:off x="7640788" y="1979579"/>
            <a:ext cx="3859726" cy="423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Help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i="1" dirty="0">
                <a:solidFill>
                  <a:schemeClr val="tx1"/>
                </a:solidFill>
                <a:effectLst/>
                <a:latin typeface="HarmonyOS Sans Medium" panose="00000600000000000000" pitchFamily="2" charset="0"/>
                <a:hlinkClick r:id="rId3"/>
              </a:rPr>
              <a:t>arcpy.Describe()</a:t>
            </a:r>
            <a:endParaRPr lang="en-US" altLang="zh-CN" sz="2000" b="0" i="1" dirty="0">
              <a:solidFill>
                <a:schemeClr val="tx1"/>
              </a:solidFill>
              <a:effectLst/>
              <a:latin typeface="HarmonyOS Sa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i="1" dirty="0" err="1">
                <a:solidFill>
                  <a:schemeClr val="tx1"/>
                </a:solidFill>
                <a:latin typeface="HarmonyOS Sans Medium" panose="00000600000000000000" pitchFamily="2" charset="0"/>
                <a:hlinkClick r:id="rId4"/>
              </a:rPr>
              <a:t>arcpy.SpatialReference</a:t>
            </a:r>
            <a:endParaRPr lang="en-US" altLang="zh-CN" sz="2000" i="1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  <a:latin typeface="HarmonyOS Sans Medium" panose="00000600000000000000" pitchFamily="2" charset="0"/>
                <a:hlinkClick r:id="rId5"/>
              </a:rPr>
              <a:t>a</a:t>
            </a:r>
            <a:r>
              <a:rPr lang="en-US" altLang="zh-CN" sz="2000" b="0" i="1" dirty="0">
                <a:solidFill>
                  <a:schemeClr val="tx1"/>
                </a:solidFill>
                <a:effectLst/>
                <a:latin typeface="HarmonyOS Sans Medium" panose="00000600000000000000" pitchFamily="2" charset="0"/>
                <a:hlinkClick r:id="rId5"/>
              </a:rPr>
              <a:t>rcpy.management.Project()</a:t>
            </a:r>
            <a:endParaRPr lang="en-US" altLang="zh-CN" sz="2000" b="0" i="1" dirty="0">
              <a:solidFill>
                <a:schemeClr val="tx1"/>
              </a:solidFill>
              <a:effectLst/>
              <a:latin typeface="HarmonyOS Sans Medium" panose="00000600000000000000" pitchFamily="2" charset="0"/>
            </a:endParaRPr>
          </a:p>
          <a:p>
            <a:endParaRPr lang="en-US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endParaRPr lang="en-US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3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022862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Buffer, Intersect, Export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003" y="1478844"/>
            <a:ext cx="6656962" cy="482187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Buffer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arcpy.analysis.Buffer</a:t>
            </a: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(para1, para2, para3)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Help</a:t>
            </a:r>
            <a:endParaRPr lang="en-US" altLang="zh-CN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Para1: The input point, line, or polygon features that will be buffered.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Para2: The feature class containing the output buffers.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Para3: The distance around the input features that will be buffered.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Intersect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arcpy.analysis.Intersect</a:t>
            </a: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(para1, para2, para3)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Help</a:t>
            </a:r>
            <a:endParaRPr lang="en-US" altLang="zh-CN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Para1: A list of the input feature classes or layers.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Para2: The output feature class.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Para3: Specifies the attributes from the input features that will be transferred to the output feature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Export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arcpy.management.CopyFeatures</a:t>
            </a: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(para1, para2)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  <a:hlinkClick r:id="rId4"/>
              </a:rPr>
              <a:t>Help</a:t>
            </a:r>
            <a:endParaRPr lang="en-US" altLang="zh-CN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Para1: The features to be copied.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Para2: The feature class which will be created and to which the features will be copied.</a:t>
            </a:r>
            <a:endParaRPr lang="zh-CN" altLang="en-US" sz="12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70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022862" cy="1143000"/>
          </a:xfrm>
        </p:spPr>
        <p:txBody>
          <a:bodyPr>
            <a:normAutofit/>
          </a:bodyPr>
          <a:lstStyle/>
          <a:p>
            <a:r>
              <a:rPr lang="en-US" altLang="zh-CN">
                <a:latin typeface="HarmonyOS Sans Medium" panose="00000600000000000000" pitchFamily="2" charset="0"/>
              </a:rPr>
              <a:t>Results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 descr="地图&#10;&#10;描述已自动生成">
            <a:extLst>
              <a:ext uri="{FF2B5EF4-FFF2-40B4-BE49-F238E27FC236}">
                <a16:creationId xmlns:a16="http://schemas.microsoft.com/office/drawing/2014/main" id="{4EB6E5BF-59A0-3CFF-9106-D88154EA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5" y="1484531"/>
            <a:ext cx="10650529" cy="48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7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8"/>
            <a:ext cx="7939994" cy="2196953"/>
          </a:xfrm>
        </p:spPr>
        <p:txBody>
          <a:bodyPr>
            <a:normAutofit fontScale="92500"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Submit a PDF file includes: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all your codes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the running results (without error)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new GDB loaded in ArcGIS Pro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Link to your </a:t>
            </a:r>
            <a:r>
              <a:rPr lang="en-US" altLang="zh-CN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Github</a:t>
            </a:r>
            <a:r>
              <a:rPr lang="en-US" altLang="zh-C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Repo</a:t>
            </a:r>
            <a:endParaRPr lang="zh-CN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D4634C-6362-0C0E-FE03-3032FC951046}"/>
              </a:ext>
            </a:extLst>
          </p:cNvPr>
          <p:cNvSpPr txBox="1"/>
          <p:nvPr/>
        </p:nvSpPr>
        <p:spPr>
          <a:xfrm>
            <a:off x="2433778" y="3669560"/>
            <a:ext cx="77444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Grading Rules: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30 points for </a:t>
            </a: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code running without errors.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30 points for 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correct shape </a:t>
            </a: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of the intersection</a:t>
            </a: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.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20 points for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exporting to GDB</a:t>
            </a: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.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10 points for the code quality and docstring.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10 points for </a:t>
            </a:r>
            <a:r>
              <a:rPr lang="zh-CN" altLang="zh-C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Github repository</a:t>
            </a:r>
            <a:r>
              <a:rPr lang="zh-CN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3"/>
              </a:rPr>
              <a:t>ArcPy Documentation</a:t>
            </a:r>
            <a:endParaRPr lang="en-US" altLang="zh-CN" sz="2800" b="0" dirty="0">
              <a:solidFill>
                <a:srgbClr val="E6E6E6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4"/>
              </a:rPr>
              <a:t>Python in ArcGIS Pro</a:t>
            </a:r>
            <a:endParaRPr lang="en-US" altLang="zh-CN" sz="2800" b="0" dirty="0">
              <a:solidFill>
                <a:srgbClr val="E6E6E6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5"/>
              </a:rPr>
              <a:t>Available Python Libs in ArcGIS Pro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Debugging in VS Code</a:t>
            </a:r>
            <a:endParaRPr lang="en-US" altLang="zh-CN" sz="2800" b="0" dirty="0">
              <a:solidFill>
                <a:srgbClr val="E6E6E6"/>
              </a:solidFill>
              <a:effectLst/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7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8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4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647666"/>
            <a:ext cx="9414934" cy="34784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Create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GeoDatabase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(GDB)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Add data from the provided “.csv”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Buffer the garage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Intersect the building with buffered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Export the layers to a GDB</a:t>
            </a: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Reading Before Lab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647666"/>
            <a:ext cx="9414934" cy="34784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ArcPy setup and basic operations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Setup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Basic Operations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ArcPy online documentation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4"/>
              </a:rPr>
              <a:t>ArcPy Docs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Preparation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18830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Download “Lab4_data.zip” from </a:t>
            </a:r>
            <a:r>
              <a:rPr lang="en-US" altLang="zh-CN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Github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: 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Link</a:t>
            </a:r>
            <a:endParaRPr lang="en-US" altLang="zh-CN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Unzip “Lab4_data.zip”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Campus.gdb</a:t>
            </a:r>
            <a:endParaRPr lang="en-US" altLang="zh-CN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Garages.csv</a:t>
            </a:r>
            <a:endParaRPr lang="zh-CN" altLang="en-US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C33D0-AB83-0EFE-B095-E1E1B7BE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938" y="3076134"/>
            <a:ext cx="5829600" cy="5715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8BFDAF-01C0-2108-67FA-4BE809E37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38" y="4047396"/>
            <a:ext cx="9617122" cy="10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9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Preparation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4045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Python in ArcGIS Pro</a:t>
            </a:r>
          </a:p>
        </p:txBody>
      </p:sp>
      <p:pic>
        <p:nvPicPr>
          <p:cNvPr id="6" name="图片 5" descr="图形用户界面, 应用程序, 网站&#10;&#10;描述已自动生成">
            <a:extLst>
              <a:ext uri="{FF2B5EF4-FFF2-40B4-BE49-F238E27FC236}">
                <a16:creationId xmlns:a16="http://schemas.microsoft.com/office/drawing/2014/main" id="{3544856A-FDFD-A266-1F8D-9D645168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920" r="84011"/>
          <a:stretch/>
        </p:blipFill>
        <p:spPr>
          <a:xfrm>
            <a:off x="609601" y="2571735"/>
            <a:ext cx="1488508" cy="1714530"/>
          </a:xfrm>
          <a:prstGeom prst="rect">
            <a:avLst/>
          </a:prstGeom>
        </p:spPr>
      </p:pic>
      <p:pic>
        <p:nvPicPr>
          <p:cNvPr id="9" name="图片 8" descr="图形用户界面, 应用程序, Teams&#10;&#10;描述已自动生成">
            <a:extLst>
              <a:ext uri="{FF2B5EF4-FFF2-40B4-BE49-F238E27FC236}">
                <a16:creationId xmlns:a16="http://schemas.microsoft.com/office/drawing/2014/main" id="{990D62D6-9624-C157-BB6D-D4BAF73D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3172"/>
          <a:stretch/>
        </p:blipFill>
        <p:spPr>
          <a:xfrm>
            <a:off x="2465695" y="2117634"/>
            <a:ext cx="832513" cy="3294705"/>
          </a:xfrm>
          <a:prstGeom prst="rect">
            <a:avLst/>
          </a:prstGeom>
        </p:spPr>
      </p:pic>
      <p:pic>
        <p:nvPicPr>
          <p:cNvPr id="11" name="图片 10" descr="图形用户界面, 应用程序, Teams&#10;&#10;描述已自动生成">
            <a:extLst>
              <a:ext uri="{FF2B5EF4-FFF2-40B4-BE49-F238E27FC236}">
                <a16:creationId xmlns:a16="http://schemas.microsoft.com/office/drawing/2014/main" id="{E34C98CA-F904-EC7C-2FAD-8FE25C91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94" t="11786" b="62255"/>
          <a:stretch/>
        </p:blipFill>
        <p:spPr>
          <a:xfrm>
            <a:off x="3665794" y="3098042"/>
            <a:ext cx="1988024" cy="855260"/>
          </a:xfrm>
          <a:prstGeom prst="rect">
            <a:avLst/>
          </a:prstGeom>
        </p:spPr>
      </p:pic>
      <p:pic>
        <p:nvPicPr>
          <p:cNvPr id="13" name="图片 12" descr="图形用户界面, 应用程序, Word&#10;&#10;描述已自动生成">
            <a:extLst>
              <a:ext uri="{FF2B5EF4-FFF2-40B4-BE49-F238E27FC236}">
                <a16:creationId xmlns:a16="http://schemas.microsoft.com/office/drawing/2014/main" id="{37E555E6-0864-D0C1-7456-520781796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14" y="2390522"/>
            <a:ext cx="4916662" cy="22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34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Preparation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4045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Activate Python env in ArcGIS Pro</a:t>
            </a:r>
          </a:p>
        </p:txBody>
      </p:sp>
      <p:pic>
        <p:nvPicPr>
          <p:cNvPr id="4" name="图片 3" descr="电脑萤幕的截图&#10;&#10;描述已自动生成">
            <a:extLst>
              <a:ext uri="{FF2B5EF4-FFF2-40B4-BE49-F238E27FC236}">
                <a16:creationId xmlns:a16="http://schemas.microsoft.com/office/drawing/2014/main" id="{707B5308-06FA-6EE7-8109-DD7D6EB5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58" y="2117634"/>
            <a:ext cx="8200283" cy="44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4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Preparation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4045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Activate Python env in ArcGIS Pro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9DF93620-B695-ADAB-4FAC-2534285172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56" r="4342"/>
          <a:stretch/>
        </p:blipFill>
        <p:spPr>
          <a:xfrm>
            <a:off x="3745149" y="1925404"/>
            <a:ext cx="5058383" cy="45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0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Data Source Preview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D93A91-ECCE-8926-D365-47C0D518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7" y="1887215"/>
            <a:ext cx="3454976" cy="8370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A96A90-3385-7A48-1154-38044B197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0" y="3191979"/>
            <a:ext cx="3984472" cy="21844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4D1926-400C-02DF-29B6-DE1FA672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824" y="1702720"/>
            <a:ext cx="2620838" cy="27936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CC0C32-442C-2185-8A4C-56E9D6415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668" y="4938886"/>
            <a:ext cx="3410125" cy="14097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91E674-C718-4FF0-FCC5-59061D533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8534" y="1867760"/>
            <a:ext cx="5219928" cy="29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Set Base Working Path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033EF5-EF20-A98C-691D-9D83A770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796" y="2775721"/>
            <a:ext cx="4865358" cy="23159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D7D16C-1BC2-AF3C-2586-DFD5F2C1D7B8}"/>
              </a:ext>
            </a:extLst>
          </p:cNvPr>
          <p:cNvSpPr txBox="1"/>
          <p:nvPr/>
        </p:nvSpPr>
        <p:spPr>
          <a:xfrm>
            <a:off x="486383" y="3118104"/>
            <a:ext cx="55915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Medium" panose="00000600000000000000" pitchFamily="2" charset="0"/>
              </a:rPr>
              <a:t>Import libs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HarmonyOS Sans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Medium" panose="00000600000000000000" pitchFamily="2" charset="0"/>
              </a:rPr>
              <a:t>Set paths 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HarmonyOS Sans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Medium" panose="00000600000000000000" pitchFamily="2" charset="0"/>
              </a:rPr>
              <a:t>Set the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input</a:t>
            </a:r>
            <a:r>
              <a:rPr lang="en-US" altLang="zh-CN" sz="2000" dirty="0">
                <a:latin typeface="HarmonyOS Sans Medium" panose="00000600000000000000" pitchFamily="2" charset="0"/>
              </a:rPr>
              <a:t> GDB path as workspace path.</a:t>
            </a:r>
            <a:endParaRPr lang="zh-CN" altLang="en-US" sz="2000" dirty="0"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821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</TotalTime>
  <Words>542</Words>
  <Application>Microsoft Office PowerPoint</Application>
  <PresentationFormat>宽屏</PresentationFormat>
  <Paragraphs>108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HarmonyOS Sans SC Medium</vt:lpstr>
      <vt:lpstr>HarmonyOS Sans TC Medium</vt:lpstr>
      <vt:lpstr>Tungsten Book</vt:lpstr>
      <vt:lpstr>Tungsten Medium</vt:lpstr>
      <vt:lpstr>Arial</vt:lpstr>
      <vt:lpstr>Calibri</vt:lpstr>
      <vt:lpstr>Georgia</vt:lpstr>
      <vt:lpstr>HarmonyOS Sans Medium</vt:lpstr>
      <vt:lpstr>Office Theme</vt:lpstr>
      <vt:lpstr>GEOG 392/676 GIS Programing Lab4</vt:lpstr>
      <vt:lpstr>Lab 4 Tasks</vt:lpstr>
      <vt:lpstr>Reading Before Lab</vt:lpstr>
      <vt:lpstr>Preparation</vt:lpstr>
      <vt:lpstr>Preparation</vt:lpstr>
      <vt:lpstr>Preparation</vt:lpstr>
      <vt:lpstr>Preparation</vt:lpstr>
      <vt:lpstr>Data Source Preview</vt:lpstr>
      <vt:lpstr>Set Base Working Path</vt:lpstr>
      <vt:lpstr>Create a new GDB</vt:lpstr>
      <vt:lpstr>Import .csv file</vt:lpstr>
      <vt:lpstr>Re-Projectioin</vt:lpstr>
      <vt:lpstr>Buffer, Intersect, Export</vt:lpstr>
      <vt:lpstr>Results</vt:lpstr>
      <vt:lpstr>Submission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17</cp:revision>
  <dcterms:created xsi:type="dcterms:W3CDTF">2022-08-19T19:50:19Z</dcterms:created>
  <dcterms:modified xsi:type="dcterms:W3CDTF">2024-09-18T22:25:46Z</dcterms:modified>
  <cp:category/>
</cp:coreProperties>
</file>